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6"/>
  </p:notesMasterIdLst>
  <p:sldIdLst>
    <p:sldId id="312" r:id="rId2"/>
    <p:sldId id="537" r:id="rId3"/>
    <p:sldId id="567" r:id="rId4"/>
    <p:sldId id="538" r:id="rId5"/>
    <p:sldId id="541" r:id="rId6"/>
    <p:sldId id="542" r:id="rId7"/>
    <p:sldId id="543" r:id="rId8"/>
    <p:sldId id="568" r:id="rId9"/>
    <p:sldId id="581" r:id="rId10"/>
    <p:sldId id="580" r:id="rId11"/>
    <p:sldId id="571" r:id="rId12"/>
    <p:sldId id="569" r:id="rId13"/>
    <p:sldId id="570" r:id="rId14"/>
    <p:sldId id="539" r:id="rId15"/>
    <p:sldId id="544" r:id="rId16"/>
    <p:sldId id="545" r:id="rId17"/>
    <p:sldId id="546" r:id="rId18"/>
    <p:sldId id="582" r:id="rId19"/>
    <p:sldId id="547" r:id="rId20"/>
    <p:sldId id="548" r:id="rId21"/>
    <p:sldId id="572" r:id="rId22"/>
    <p:sldId id="573" r:id="rId23"/>
    <p:sldId id="549" r:id="rId24"/>
    <p:sldId id="550" r:id="rId25"/>
    <p:sldId id="552" r:id="rId26"/>
    <p:sldId id="553" r:id="rId27"/>
    <p:sldId id="554" r:id="rId28"/>
    <p:sldId id="555" r:id="rId29"/>
    <p:sldId id="556" r:id="rId30"/>
    <p:sldId id="557" r:id="rId31"/>
    <p:sldId id="559" r:id="rId32"/>
    <p:sldId id="560" r:id="rId33"/>
    <p:sldId id="561" r:id="rId34"/>
    <p:sldId id="562" r:id="rId35"/>
    <p:sldId id="563" r:id="rId36"/>
    <p:sldId id="564" r:id="rId37"/>
    <p:sldId id="566" r:id="rId38"/>
    <p:sldId id="565" r:id="rId39"/>
    <p:sldId id="578" r:id="rId40"/>
    <p:sldId id="551" r:id="rId41"/>
    <p:sldId id="575" r:id="rId42"/>
    <p:sldId id="577" r:id="rId43"/>
    <p:sldId id="579" r:id="rId44"/>
    <p:sldId id="574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9467" autoAdjust="0"/>
  </p:normalViewPr>
  <p:slideViewPr>
    <p:cSldViewPr snapToGrid="0">
      <p:cViewPr varScale="1">
        <p:scale>
          <a:sx n="114" d="100"/>
          <a:sy n="114" d="100"/>
        </p:scale>
        <p:origin x="1560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-3168" y="-8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56D45-282E-054A-B6BB-1519CD9BF1A4}" type="datetimeFigureOut">
              <a:rPr lang="en-US" smtClean="0"/>
              <a:t>7/14/2017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2E59D-7123-4D4E-B3FB-FE9E72608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56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6995160" cy="2387600"/>
          </a:xfrm>
        </p:spPr>
        <p:txBody>
          <a:bodyPr anchor="b">
            <a:normAutofit/>
          </a:bodyPr>
          <a:lstStyle>
            <a:lvl1pPr algn="l">
              <a:defRPr sz="52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219302"/>
            <a:ext cx="7138851" cy="103849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643868" y="5810491"/>
            <a:ext cx="2395960" cy="891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236" y="6006040"/>
            <a:ext cx="1692103" cy="588722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5521124"/>
            <a:ext cx="9144000" cy="2893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63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259" y="169817"/>
            <a:ext cx="7504282" cy="92746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98359" y="1319349"/>
            <a:ext cx="4418182" cy="454170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2259" y="1319349"/>
            <a:ext cx="2875132" cy="45496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D64DC-5713-4A37-9AD4-A6A30F55B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935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ue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261" y="6291744"/>
            <a:ext cx="1189499" cy="4138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258" y="1160826"/>
            <a:ext cx="7503091" cy="9143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4608" y="2299063"/>
            <a:ext cx="7500742" cy="369502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D64DC-5713-4A37-9AD4-A6A30F55B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943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urple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261" y="6291744"/>
            <a:ext cx="1189499" cy="4138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258" y="1160826"/>
            <a:ext cx="7503091" cy="9143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4608" y="2299063"/>
            <a:ext cx="7500742" cy="369502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D64DC-5713-4A37-9AD4-A6A30F55B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ight Blue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261" y="6291744"/>
            <a:ext cx="1189499" cy="4138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258" y="1160826"/>
            <a:ext cx="7503091" cy="9143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4608" y="2299063"/>
            <a:ext cx="7500742" cy="369502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D64DC-5713-4A37-9AD4-A6A30F55B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4064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90600"/>
            <a:ext cx="8839200" cy="5135563"/>
          </a:xfrm>
        </p:spPr>
        <p:txBody>
          <a:bodyPr/>
          <a:lstStyle>
            <a:lvl1pPr>
              <a:defRPr>
                <a:solidFill>
                  <a:srgbClr val="172D3D"/>
                </a:solidFill>
                <a:latin typeface="Calibri" pitchFamily="34" charset="0"/>
              </a:defRPr>
            </a:lvl1pPr>
            <a:lvl2pPr>
              <a:defRPr>
                <a:solidFill>
                  <a:srgbClr val="172D3D"/>
                </a:solidFill>
                <a:latin typeface="Calibri" pitchFamily="34" charset="0"/>
              </a:defRPr>
            </a:lvl2pPr>
            <a:lvl3pPr>
              <a:defRPr>
                <a:solidFill>
                  <a:srgbClr val="172D3D"/>
                </a:solidFill>
                <a:latin typeface="Calibri" pitchFamily="34" charset="0"/>
              </a:defRPr>
            </a:lvl3pPr>
            <a:lvl4pPr>
              <a:defRPr>
                <a:solidFill>
                  <a:srgbClr val="172D3D"/>
                </a:solidFill>
                <a:latin typeface="Calibri" pitchFamily="34" charset="0"/>
              </a:defRPr>
            </a:lvl4pPr>
            <a:lvl5pPr>
              <a:defRPr>
                <a:solidFill>
                  <a:srgbClr val="172D3D"/>
                </a:solidFill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125104"/>
            <a:ext cx="8229600" cy="53340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6570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36867" y="3984170"/>
            <a:ext cx="4121331" cy="127362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643868" y="5810491"/>
            <a:ext cx="2395960" cy="891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236" y="6006040"/>
            <a:ext cx="1692103" cy="5887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972"/>
          <a:stretch/>
        </p:blipFill>
        <p:spPr>
          <a:xfrm>
            <a:off x="0" y="0"/>
            <a:ext cx="40259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4336868" y="891251"/>
            <a:ext cx="4121331" cy="2754774"/>
          </a:xfrm>
        </p:spPr>
        <p:txBody>
          <a:bodyPr anchor="b">
            <a:normAutofit/>
          </a:bodyPr>
          <a:lstStyle>
            <a:lvl1pPr algn="l"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D64DC-5713-4A37-9AD4-A6A30F55BBE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4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ight Blue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834"/>
          <a:stretch/>
        </p:blipFill>
        <p:spPr>
          <a:xfrm>
            <a:off x="0" y="0"/>
            <a:ext cx="403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6868" y="891251"/>
            <a:ext cx="4121331" cy="2754774"/>
          </a:xfrm>
        </p:spPr>
        <p:txBody>
          <a:bodyPr anchor="b">
            <a:normAutofit/>
          </a:bodyPr>
          <a:lstStyle>
            <a:lvl1pPr algn="l"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36867" y="3984170"/>
            <a:ext cx="4121331" cy="127362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643868" y="5810491"/>
            <a:ext cx="2395960" cy="891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236" y="6006040"/>
            <a:ext cx="1692103" cy="58872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D64DC-5713-4A37-9AD4-A6A30F55BBE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58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ue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925"/>
          <a:stretch/>
        </p:blipFill>
        <p:spPr>
          <a:xfrm>
            <a:off x="-1" y="-14288"/>
            <a:ext cx="4038601" cy="6872287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36867" y="3984170"/>
            <a:ext cx="4121331" cy="127362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643868" y="5810491"/>
            <a:ext cx="2395960" cy="891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236" y="6006040"/>
            <a:ext cx="1692103" cy="588722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4336868" y="891251"/>
            <a:ext cx="4121331" cy="2754774"/>
          </a:xfrm>
        </p:spPr>
        <p:txBody>
          <a:bodyPr anchor="b">
            <a:normAutofit/>
          </a:bodyPr>
          <a:lstStyle>
            <a:lvl1pPr algn="l"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D64DC-5713-4A37-9AD4-A6A30F55BBE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08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/>
            </a:lvl1pPr>
            <a:lvl2pPr>
              <a:lnSpc>
                <a:spcPct val="100000"/>
              </a:lnSpc>
              <a:spcBef>
                <a:spcPts val="1000"/>
              </a:spcBef>
              <a:defRPr/>
            </a:lvl2pPr>
            <a:lvl3pPr>
              <a:lnSpc>
                <a:spcPct val="100000"/>
              </a:lnSpc>
              <a:spcBef>
                <a:spcPts val="1000"/>
              </a:spcBef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33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2258" y="1502229"/>
            <a:ext cx="3502592" cy="46747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5690" y="1502229"/>
            <a:ext cx="3799659" cy="46747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D64DC-5713-4A37-9AD4-A6A30F55B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56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259" y="261257"/>
            <a:ext cx="7504282" cy="9274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2258" y="1472158"/>
            <a:ext cx="348592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2258" y="2442754"/>
            <a:ext cx="3485923" cy="35379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72158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442754"/>
            <a:ext cx="3887391" cy="35379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D64DC-5713-4A37-9AD4-A6A30F55B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95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D64DC-5713-4A37-9AD4-A6A30F55B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171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D64DC-5713-4A37-9AD4-A6A30F55B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768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2258" y="169818"/>
            <a:ext cx="7503091" cy="981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4608" y="1453019"/>
            <a:ext cx="7500742" cy="4723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098359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2259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0557" y="6356351"/>
            <a:ext cx="3859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EC5D64DC-5713-4A37-9AD4-A6A30F55BBE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261" y="6291744"/>
            <a:ext cx="1189500" cy="41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799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72" r:id="rId3"/>
    <p:sldLayoutId id="2147483674" r:id="rId4"/>
    <p:sldLayoutId id="2147483662" r:id="rId5"/>
    <p:sldLayoutId id="2147483664" r:id="rId6"/>
    <p:sldLayoutId id="2147483665" r:id="rId7"/>
    <p:sldLayoutId id="2147483666" r:id="rId8"/>
    <p:sldLayoutId id="2147483667" r:id="rId9"/>
    <p:sldLayoutId id="2147483669" r:id="rId10"/>
    <p:sldLayoutId id="2147483671" r:id="rId11"/>
    <p:sldLayoutId id="2147483673" r:id="rId12"/>
    <p:sldLayoutId id="2147483675" r:id="rId13"/>
    <p:sldLayoutId id="2147483690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SzPct val="100000"/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9588" indent="-222250" algn="l" defTabSz="914400" rtl="0" eaLnBrk="1" latinLnBrk="0" hangingPunct="1">
        <a:lnSpc>
          <a:spcPct val="10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509588" indent="-169863" algn="l" defTabSz="914400" rtl="0" eaLnBrk="1" latinLnBrk="0" hangingPunct="1">
        <a:lnSpc>
          <a:spcPct val="100000"/>
        </a:lnSpc>
        <a:spcBef>
          <a:spcPts val="800"/>
        </a:spcBef>
        <a:buClr>
          <a:schemeClr val="bg1">
            <a:lumMod val="50000"/>
          </a:schemeClr>
        </a:buClr>
        <a:buFont typeface="Corbel" panose="020B0503020204020204" pitchFamily="34" charset="0"/>
        <a:buChar char="‐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09588" indent="-169863" algn="l" defTabSz="914400" rtl="0" eaLnBrk="1" latinLnBrk="0" hangingPunct="1">
        <a:lnSpc>
          <a:spcPct val="90000"/>
        </a:lnSpc>
        <a:spcBef>
          <a:spcPts val="500"/>
        </a:spcBef>
        <a:buClr>
          <a:schemeClr val="bg1">
            <a:lumMod val="50000"/>
          </a:schemeClr>
        </a:buClr>
        <a:buFont typeface="Corbel" panose="020B0503020204020204" pitchFamily="34" charset="0"/>
        <a:buChar char="‐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09588" indent="-169863" algn="l" defTabSz="914400" rtl="0" eaLnBrk="1" latinLnBrk="0" hangingPunct="1">
        <a:lnSpc>
          <a:spcPct val="90000"/>
        </a:lnSpc>
        <a:spcBef>
          <a:spcPts val="500"/>
        </a:spcBef>
        <a:buClr>
          <a:schemeClr val="bg1">
            <a:lumMod val="50000"/>
          </a:schemeClr>
        </a:buClr>
        <a:buFont typeface="Corbel" panose="020B0503020204020204" pitchFamily="34" charset="0"/>
        <a:buChar char="‐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://decom-mumbai-ebs-poc.us-east-2.elasticbeanstalk.com/" TargetMode="Externa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aws.amazon.com/route53/home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documentation/elastic-beanstalk/" TargetMode="External"/><Relationship Id="rId2" Type="http://schemas.openxmlformats.org/officeDocument/2006/relationships/hyperlink" Target="http://docs.aws.amazon.com/elasticbeanstalk/latest/dg/Welcome.html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://jayendrapatil.com/aws-elastic-beanstalk/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85799" y="1122363"/>
            <a:ext cx="7374467" cy="2387600"/>
          </a:xfrm>
        </p:spPr>
        <p:txBody>
          <a:bodyPr>
            <a:normAutofit/>
          </a:bodyPr>
          <a:lstStyle/>
          <a:p>
            <a:r>
              <a:rPr lang="en-IN" dirty="0"/>
              <a:t>Amazon </a:t>
            </a:r>
            <a:br>
              <a:rPr lang="en-IN" dirty="0"/>
            </a:br>
            <a:r>
              <a:rPr lang="en-IN" dirty="0"/>
              <a:t>Elastic Beanstalk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207407" y="6321626"/>
            <a:ext cx="385958" cy="365125"/>
          </a:xfrm>
        </p:spPr>
        <p:txBody>
          <a:bodyPr/>
          <a:lstStyle/>
          <a:p>
            <a:fld id="{EC5D64DC-5713-4A37-9AD4-A6A30F55BBE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542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Typical Elastic Beanstalk Architecture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4E629C-A3D6-4CD9-92C3-6230BCCD2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383" y="1179935"/>
            <a:ext cx="8316671" cy="462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664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Typical Elastic Beanstalk Architecture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6C84C7-B8D7-44D9-881D-69F71F34B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59" y="1183212"/>
            <a:ext cx="8348451" cy="488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90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Inside Each EC2 instance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521462-7230-4017-AA5A-A899D6671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842" y="1194335"/>
            <a:ext cx="8367158" cy="425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56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Elastic Beanstalk Terminology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DE97B5-A20F-4DB0-B396-D957E0743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339" y="1185363"/>
            <a:ext cx="8286937" cy="350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63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D80BD6-5054-45AE-82B8-CBBF85CF1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074" y="1188517"/>
            <a:ext cx="8364925" cy="468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463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4F402C-1D68-468F-A19A-FE43AC17B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969" y="1154428"/>
            <a:ext cx="8315864" cy="435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733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827400-E25A-4642-A80F-E9EB74864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104" y="1180368"/>
            <a:ext cx="8342895" cy="428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1588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D98728-0F6B-4FBA-8CE7-3BBA6F976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580" y="1191113"/>
            <a:ext cx="8315864" cy="358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33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FE3CC0-D865-47D7-B75D-B605E7FFB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136" y="1166742"/>
            <a:ext cx="8323086" cy="411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98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E80744-A2F0-4DCE-B961-0B77B9082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580" y="1190695"/>
            <a:ext cx="8349420" cy="420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454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pPr marL="0" lvl="1" indent="0">
              <a:buClr>
                <a:schemeClr val="accent1"/>
              </a:buClr>
              <a:buSzPct val="100000"/>
              <a:buNone/>
            </a:pPr>
            <a:r>
              <a:rPr lang="en-US" dirty="0">
                <a:solidFill>
                  <a:schemeClr val="tx1"/>
                </a:solidFill>
              </a:rPr>
              <a:t>Elastic Beanstalk is a managed service offered from AWS for deploying web applications/ worker processes simply through an easy AWS console on different servers like IIS/Tomcat/Apache etc.</a:t>
            </a:r>
          </a:p>
          <a:p>
            <a:pPr marL="0" lvl="1" indent="0">
              <a:buClr>
                <a:schemeClr val="accent1"/>
              </a:buClr>
              <a:buSzPct val="100000"/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228600" lvl="1" indent="-228600">
              <a:buClr>
                <a:schemeClr val="accent1"/>
              </a:buClr>
              <a:buSzPct val="100000"/>
            </a:pPr>
            <a:r>
              <a:rPr lang="en-US" dirty="0">
                <a:solidFill>
                  <a:schemeClr val="tx1"/>
                </a:solidFill>
              </a:rPr>
              <a:t>It is Easy to begin. </a:t>
            </a:r>
          </a:p>
          <a:p>
            <a:pPr marL="228600" lvl="1" indent="-228600">
              <a:buClr>
                <a:schemeClr val="accent1"/>
              </a:buClr>
              <a:buSzPct val="100000"/>
            </a:pPr>
            <a:r>
              <a:rPr lang="en-US" dirty="0">
                <a:solidFill>
                  <a:schemeClr val="tx1"/>
                </a:solidFill>
              </a:rPr>
              <a:t>An easier way for developers to quickly deploy and manage applications in the AWS cloud.</a:t>
            </a:r>
          </a:p>
          <a:p>
            <a:pPr marL="228600" lvl="1" indent="-228600">
              <a:buClr>
                <a:schemeClr val="accent1"/>
              </a:buClr>
              <a:buSzPct val="100000"/>
            </a:pPr>
            <a:r>
              <a:rPr lang="en-US" dirty="0">
                <a:solidFill>
                  <a:schemeClr val="tx1"/>
                </a:solidFill>
              </a:rPr>
              <a:t>Upload and launch applications to AWS in minutes</a:t>
            </a:r>
          </a:p>
          <a:p>
            <a:pPr marL="228600" lvl="1" indent="-228600">
              <a:buClr>
                <a:schemeClr val="accent1"/>
              </a:buClr>
              <a:buSzPct val="100000"/>
            </a:pPr>
            <a:r>
              <a:rPr lang="en-US" dirty="0">
                <a:solidFill>
                  <a:schemeClr val="tx1"/>
                </a:solidFill>
              </a:rPr>
              <a:t>Retain control over the underlying infrastructure.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12694" y="385558"/>
            <a:ext cx="8229600" cy="533400"/>
          </a:xfrm>
        </p:spPr>
        <p:txBody>
          <a:bodyPr/>
          <a:lstStyle/>
          <a:p>
            <a:r>
              <a:rPr lang="en-US" dirty="0"/>
              <a:t>What is Elastic Beanstalk?</a:t>
            </a:r>
          </a:p>
        </p:txBody>
      </p:sp>
    </p:spTree>
    <p:extLst>
      <p:ext uri="{BB962C8B-B14F-4D97-AF65-F5344CB8AC3E}">
        <p14:creationId xmlns:p14="http://schemas.microsoft.com/office/powerpoint/2010/main" val="1196745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C0726D-8C6E-45D7-9B5E-61D4FDDB8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07" y="1194204"/>
            <a:ext cx="8342804" cy="436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721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70F215-0C37-418C-97D4-2879C5966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580" y="1199414"/>
            <a:ext cx="8315864" cy="455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9034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8D6B0E-41B2-47D0-9F33-4E363B018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63" y="1177317"/>
            <a:ext cx="8336648" cy="373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4540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32C714-A594-4551-87C9-370AF2400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580" y="1190881"/>
            <a:ext cx="8350310" cy="441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995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7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C7559D-5060-4D5F-9C18-5B77F362C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12" y="1186869"/>
            <a:ext cx="8352487" cy="424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3456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5B77EE-DF03-4767-A6D7-57533FB0A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580" y="1172762"/>
            <a:ext cx="8349420" cy="4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336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90F610-4BDA-4CA4-9211-A64958604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764" y="1197933"/>
            <a:ext cx="8347235" cy="483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3932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Step 10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96C69D-099F-458A-BFF1-47E8443B5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26" y="1095703"/>
            <a:ext cx="8353773" cy="456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049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Environment – Final step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D6BAED-76A6-4514-9E44-BA1440EEF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53" y="1194459"/>
            <a:ext cx="8358046" cy="472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8446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Application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FC6D34-38FB-4FE2-B7EA-BD286B957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84" y="1184691"/>
            <a:ext cx="8337826" cy="425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611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8D3395-6D6C-4475-9FD2-727709C0D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038" y="1147367"/>
            <a:ext cx="8356962" cy="424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2026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Creating Application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191850-FCAD-4BAD-8A7A-6E2DE74B2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09" y="1166870"/>
            <a:ext cx="8363890" cy="422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407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There are 2 ways to Deploy application (</a:t>
            </a:r>
            <a:r>
              <a:rPr lang="en-US" dirty="0" err="1">
                <a:solidFill>
                  <a:schemeClr val="tx1"/>
                </a:solidFill>
              </a:rPr>
              <a:t>.Net</a:t>
            </a:r>
            <a:r>
              <a:rPr lang="en-US" dirty="0">
                <a:solidFill>
                  <a:schemeClr val="tx1"/>
                </a:solidFill>
              </a:rPr>
              <a:t> Application)</a:t>
            </a:r>
          </a:p>
          <a:p>
            <a:r>
              <a:rPr lang="en-US" dirty="0">
                <a:solidFill>
                  <a:schemeClr val="tx1"/>
                </a:solidFill>
              </a:rPr>
              <a:t>Build Package file from VS CMD and Upload AWS Console</a:t>
            </a:r>
          </a:p>
          <a:p>
            <a:r>
              <a:rPr lang="en-US" dirty="0">
                <a:solidFill>
                  <a:schemeClr val="tx1"/>
                </a:solidFill>
              </a:rPr>
              <a:t>Using AWS SDK installed on Visual Studio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Upload/Deploy Application</a:t>
            </a:r>
          </a:p>
        </p:txBody>
      </p:sp>
    </p:spTree>
    <p:extLst>
      <p:ext uri="{BB962C8B-B14F-4D97-AF65-F5344CB8AC3E}">
        <p14:creationId xmlns:p14="http://schemas.microsoft.com/office/powerpoint/2010/main" val="725959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Process:</a:t>
            </a:r>
          </a:p>
          <a:p>
            <a:r>
              <a:rPr lang="en-US" dirty="0">
                <a:solidFill>
                  <a:schemeClr val="tx1"/>
                </a:solidFill>
              </a:rPr>
              <a:t>Create Web Application in VS and build solution.</a:t>
            </a:r>
          </a:p>
          <a:p>
            <a:r>
              <a:rPr lang="en-US" dirty="0">
                <a:solidFill>
                  <a:schemeClr val="tx1"/>
                </a:solidFill>
              </a:rPr>
              <a:t>After successful building of application create a package file from the below command using </a:t>
            </a:r>
            <a:r>
              <a:rPr lang="en-US" b="1" dirty="0" err="1">
                <a:solidFill>
                  <a:schemeClr val="tx1"/>
                </a:solidFill>
              </a:rPr>
              <a:t>MSBuild</a:t>
            </a:r>
            <a:r>
              <a:rPr lang="en-US" b="1" dirty="0">
                <a:solidFill>
                  <a:schemeClr val="tx1"/>
                </a:solidFill>
              </a:rPr>
              <a:t> VS Command Prompt/VS Command Prompt</a:t>
            </a:r>
          </a:p>
          <a:p>
            <a:r>
              <a:rPr lang="en-US" b="1" dirty="0">
                <a:solidFill>
                  <a:schemeClr val="tx1"/>
                </a:solidFill>
              </a:rPr>
              <a:t>Command</a:t>
            </a:r>
            <a:r>
              <a:rPr lang="en-US" dirty="0">
                <a:solidFill>
                  <a:schemeClr val="tx1"/>
                </a:solidFill>
              </a:rPr>
              <a:t> : </a:t>
            </a:r>
            <a:r>
              <a:rPr lang="en-US" sz="2000" i="1" dirty="0">
                <a:solidFill>
                  <a:schemeClr val="accent3">
                    <a:lumMod val="75000"/>
                  </a:schemeClr>
                </a:solidFill>
              </a:rPr>
              <a:t>C:/&gt; </a:t>
            </a:r>
            <a:r>
              <a:rPr lang="en-US" sz="2000" i="1" dirty="0" err="1">
                <a:solidFill>
                  <a:schemeClr val="accent3">
                    <a:lumMod val="75000"/>
                  </a:schemeClr>
                </a:solidFill>
              </a:rPr>
              <a:t>msbuild</a:t>
            </a:r>
            <a:r>
              <a:rPr lang="en-US" sz="2000" i="1" dirty="0">
                <a:solidFill>
                  <a:schemeClr val="accent3">
                    <a:lumMod val="75000"/>
                  </a:schemeClr>
                </a:solidFill>
              </a:rPr>
              <a:t> &lt;path of project file .</a:t>
            </a:r>
            <a:r>
              <a:rPr lang="en-US" sz="2000" i="1" dirty="0" err="1">
                <a:solidFill>
                  <a:schemeClr val="accent3">
                    <a:lumMod val="75000"/>
                  </a:schemeClr>
                </a:solidFill>
              </a:rPr>
              <a:t>csproj</a:t>
            </a:r>
            <a:r>
              <a:rPr lang="en-US" sz="2000" i="1" dirty="0">
                <a:solidFill>
                  <a:schemeClr val="accent3">
                    <a:lumMod val="75000"/>
                  </a:schemeClr>
                </a:solidFill>
              </a:rPr>
              <a:t>&gt; /</a:t>
            </a:r>
            <a:r>
              <a:rPr lang="en-US" sz="2000" i="1" dirty="0" err="1">
                <a:solidFill>
                  <a:schemeClr val="accent3">
                    <a:lumMod val="75000"/>
                  </a:schemeClr>
                </a:solidFill>
              </a:rPr>
              <a:t>t:Package</a:t>
            </a:r>
            <a:r>
              <a:rPr lang="en-US" sz="2000" i="1" dirty="0">
                <a:solidFill>
                  <a:schemeClr val="accent3">
                    <a:lumMod val="75000"/>
                  </a:schemeClr>
                </a:solidFill>
              </a:rPr>
              <a:t>  /</a:t>
            </a:r>
            <a:r>
              <a:rPr lang="en-US" sz="2000" i="1" dirty="0" err="1">
                <a:solidFill>
                  <a:schemeClr val="accent3">
                    <a:lumMod val="75000"/>
                  </a:schemeClr>
                </a:solidFill>
              </a:rPr>
              <a:t>p:DeployIisAppPath</a:t>
            </a:r>
            <a:r>
              <a:rPr lang="en-US" sz="2000" i="1" dirty="0">
                <a:solidFill>
                  <a:schemeClr val="accent3">
                    <a:lumMod val="75000"/>
                  </a:schemeClr>
                </a:solidFill>
              </a:rPr>
              <a:t>="Default Web Site“</a:t>
            </a:r>
          </a:p>
          <a:p>
            <a:r>
              <a:rPr lang="en-US" sz="2200" dirty="0">
                <a:solidFill>
                  <a:schemeClr val="tx1"/>
                </a:solidFill>
              </a:rPr>
              <a:t>This will create a package file with .</a:t>
            </a:r>
            <a:r>
              <a:rPr lang="en-US" sz="2200" b="1" i="1" dirty="0">
                <a:solidFill>
                  <a:schemeClr val="tx1"/>
                </a:solidFill>
              </a:rPr>
              <a:t>zip</a:t>
            </a:r>
            <a:r>
              <a:rPr lang="en-US" sz="2200" dirty="0">
                <a:solidFill>
                  <a:schemeClr val="tx1"/>
                </a:solidFill>
              </a:rPr>
              <a:t> in the project’s \</a:t>
            </a:r>
            <a:r>
              <a:rPr lang="en-US" sz="2200" dirty="0" err="1">
                <a:solidFill>
                  <a:schemeClr val="tx1"/>
                </a:solidFill>
              </a:rPr>
              <a:t>obj</a:t>
            </a:r>
            <a:r>
              <a:rPr lang="en-US" sz="2200" dirty="0">
                <a:solidFill>
                  <a:schemeClr val="tx1"/>
                </a:solidFill>
              </a:rPr>
              <a:t>\Debug\Package folder.</a:t>
            </a:r>
          </a:p>
          <a:p>
            <a:r>
              <a:rPr lang="en-US" sz="2200" dirty="0">
                <a:solidFill>
                  <a:schemeClr val="tx1"/>
                </a:solidFill>
              </a:rPr>
              <a:t>This .zip file need to be upload to AWS console.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6620" y="58723"/>
            <a:ext cx="8311116" cy="918958"/>
          </a:xfrm>
        </p:spPr>
        <p:txBody>
          <a:bodyPr>
            <a:normAutofit/>
          </a:bodyPr>
          <a:lstStyle/>
          <a:p>
            <a:r>
              <a:rPr lang="en-US" dirty="0"/>
              <a:t>Upload/Deploy Application</a:t>
            </a:r>
            <a:br>
              <a:rPr lang="en-US" dirty="0"/>
            </a:br>
            <a:r>
              <a:rPr lang="en-US" sz="1800" dirty="0"/>
              <a:t>(Build Package file from VS CMD )</a:t>
            </a:r>
          </a:p>
        </p:txBody>
      </p:sp>
    </p:spTree>
    <p:extLst>
      <p:ext uri="{BB962C8B-B14F-4D97-AF65-F5344CB8AC3E}">
        <p14:creationId xmlns:p14="http://schemas.microsoft.com/office/powerpoint/2010/main" val="17611018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6620" y="58723"/>
            <a:ext cx="8311116" cy="918958"/>
          </a:xfrm>
        </p:spPr>
        <p:txBody>
          <a:bodyPr>
            <a:normAutofit/>
          </a:bodyPr>
          <a:lstStyle/>
          <a:p>
            <a:r>
              <a:rPr lang="en-US" dirty="0"/>
              <a:t>Upload/Deploy Application</a:t>
            </a:r>
            <a:br>
              <a:rPr lang="en-US" dirty="0"/>
            </a:br>
            <a:r>
              <a:rPr lang="en-US" sz="1800" dirty="0"/>
              <a:t>(Build Package file from VS CMD 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4FA2A-8B63-4751-8318-76FAEFA71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207" y="1210416"/>
            <a:ext cx="7998065" cy="473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552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6620" y="58723"/>
            <a:ext cx="8311116" cy="918958"/>
          </a:xfrm>
        </p:spPr>
        <p:txBody>
          <a:bodyPr>
            <a:normAutofit/>
          </a:bodyPr>
          <a:lstStyle/>
          <a:p>
            <a:r>
              <a:rPr lang="en-US" dirty="0"/>
              <a:t>Upload/Deploy Application</a:t>
            </a:r>
            <a:br>
              <a:rPr lang="en-US" dirty="0"/>
            </a:br>
            <a:r>
              <a:rPr lang="en-US" sz="1800" dirty="0"/>
              <a:t>(Build Package file from VS CMD 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E2C8CD-875E-4DBC-8792-4BAD32652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51" y="1179602"/>
            <a:ext cx="8348648" cy="308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6911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6620" y="58723"/>
            <a:ext cx="8311116" cy="918958"/>
          </a:xfrm>
        </p:spPr>
        <p:txBody>
          <a:bodyPr>
            <a:normAutofit/>
          </a:bodyPr>
          <a:lstStyle/>
          <a:p>
            <a:r>
              <a:rPr lang="en-US" dirty="0"/>
              <a:t>Upload/Deploy Application</a:t>
            </a:r>
            <a:br>
              <a:rPr lang="en-US" dirty="0"/>
            </a:br>
            <a:r>
              <a:rPr lang="en-US" sz="1800" dirty="0"/>
              <a:t>(Build Package file from VS CMD 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7305A7-25EC-4D6B-8AD8-335CD1FDA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76" y="1201369"/>
            <a:ext cx="8363824" cy="363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126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6620" y="58723"/>
            <a:ext cx="8311116" cy="918958"/>
          </a:xfrm>
        </p:spPr>
        <p:txBody>
          <a:bodyPr>
            <a:normAutofit/>
          </a:bodyPr>
          <a:lstStyle/>
          <a:p>
            <a:r>
              <a:rPr lang="en-US" dirty="0"/>
              <a:t>Upload/Deploy Application</a:t>
            </a:r>
            <a:br>
              <a:rPr lang="en-US" dirty="0"/>
            </a:br>
            <a:r>
              <a:rPr lang="en-US" sz="1800" dirty="0"/>
              <a:t>(Build Package file from VS CMD) – Deployment Successful.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4CE48-EEF2-407B-B41B-77BB71335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64" y="1194846"/>
            <a:ext cx="8346136" cy="429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2079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View Deployed application</a:t>
            </a:r>
          </a:p>
          <a:p>
            <a:r>
              <a:rPr lang="en-US" dirty="0">
                <a:solidFill>
                  <a:schemeClr val="tx1"/>
                </a:solidFill>
              </a:rPr>
              <a:t>After successful deployment, browse the below URL to preview the deployed application.</a:t>
            </a:r>
          </a:p>
          <a:p>
            <a:r>
              <a:rPr lang="en-US" dirty="0">
                <a:solidFill>
                  <a:schemeClr val="tx1"/>
                </a:solidFill>
              </a:rPr>
              <a:t>The below URL is created by AWS with environment as subdomain name.</a:t>
            </a:r>
          </a:p>
          <a:p>
            <a:r>
              <a:rPr lang="en-US" dirty="0">
                <a:solidFill>
                  <a:schemeClr val="tx1"/>
                </a:solidFill>
              </a:rPr>
              <a:t>URL Format: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http://{</a:t>
            </a:r>
            <a:r>
              <a:rPr lang="en-US" i="1" dirty="0">
                <a:solidFill>
                  <a:schemeClr val="tx1"/>
                </a:solidFill>
                <a:hlinkClick r:id="rId2"/>
              </a:rPr>
              <a:t>environmentname}</a:t>
            </a:r>
            <a:r>
              <a:rPr lang="en-US" dirty="0">
                <a:solidFill>
                  <a:schemeClr val="tx1"/>
                </a:solidFill>
                <a:hlinkClick r:id="rId2"/>
              </a:rPr>
              <a:t>.us-east-2.elasticbeanstalk.com/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In Our Demo :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http://decom-mumbai-ebs-poc.us-east-2.elasticbeanstalk.com/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6620" y="58723"/>
            <a:ext cx="8311116" cy="918958"/>
          </a:xfrm>
        </p:spPr>
        <p:txBody>
          <a:bodyPr>
            <a:normAutofit/>
          </a:bodyPr>
          <a:lstStyle/>
          <a:p>
            <a:r>
              <a:rPr lang="en-US" dirty="0"/>
              <a:t>Upload/Deploy Application</a:t>
            </a:r>
            <a:br>
              <a:rPr lang="en-US" dirty="0"/>
            </a:br>
            <a:r>
              <a:rPr lang="en-US" sz="1800" dirty="0"/>
              <a:t>(Build Package file from VS CMD)</a:t>
            </a:r>
          </a:p>
        </p:txBody>
      </p:sp>
    </p:spTree>
    <p:extLst>
      <p:ext uri="{BB962C8B-B14F-4D97-AF65-F5344CB8AC3E}">
        <p14:creationId xmlns:p14="http://schemas.microsoft.com/office/powerpoint/2010/main" val="1782189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6620" y="58723"/>
            <a:ext cx="8311116" cy="918958"/>
          </a:xfrm>
        </p:spPr>
        <p:txBody>
          <a:bodyPr>
            <a:normAutofit/>
          </a:bodyPr>
          <a:lstStyle/>
          <a:p>
            <a:r>
              <a:rPr lang="en-US" dirty="0"/>
              <a:t>Upload/Deploy Application</a:t>
            </a:r>
            <a:br>
              <a:rPr lang="en-US" dirty="0"/>
            </a:br>
            <a:r>
              <a:rPr lang="en-US" sz="1800" dirty="0"/>
              <a:t>(Build Package file from VS CMD) – Deployment Successful.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133702-EEC8-49C4-BAFB-A05DBA0E5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266" y="1194846"/>
            <a:ext cx="8362733" cy="377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7851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6620" y="58723"/>
            <a:ext cx="8311116" cy="918958"/>
          </a:xfrm>
        </p:spPr>
        <p:txBody>
          <a:bodyPr>
            <a:normAutofit/>
          </a:bodyPr>
          <a:lstStyle/>
          <a:p>
            <a:r>
              <a:rPr lang="en-US" dirty="0"/>
              <a:t>Customize Application Domain URL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2AEB8C-162E-4614-8158-C5C285F68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70" y="2745966"/>
            <a:ext cx="8356529" cy="3487056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7141A2D-417E-416D-A2E5-8F6A53FE4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470" y="1308683"/>
            <a:ext cx="8204129" cy="46475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Using AWS Route 53 we can map our own domain name to Elastic Beanstalk.</a:t>
            </a:r>
          </a:p>
          <a:p>
            <a:r>
              <a:rPr lang="en-US" dirty="0">
                <a:solidFill>
                  <a:schemeClr val="tx1"/>
                </a:solidFill>
              </a:rPr>
              <a:t>Documentation available here :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AWS Route 53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847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Java, </a:t>
            </a:r>
          </a:p>
          <a:p>
            <a:r>
              <a:rPr lang="en-US" dirty="0">
                <a:solidFill>
                  <a:schemeClr val="tx1"/>
                </a:solidFill>
              </a:rPr>
              <a:t>.NET </a:t>
            </a:r>
          </a:p>
          <a:p>
            <a:r>
              <a:rPr lang="en-US" dirty="0">
                <a:solidFill>
                  <a:schemeClr val="tx1"/>
                </a:solidFill>
              </a:rPr>
              <a:t>PHP</a:t>
            </a:r>
          </a:p>
          <a:p>
            <a:r>
              <a:rPr lang="en-US" dirty="0">
                <a:solidFill>
                  <a:schemeClr val="tx1"/>
                </a:solidFill>
              </a:rPr>
              <a:t>Node.js</a:t>
            </a:r>
          </a:p>
          <a:p>
            <a:r>
              <a:rPr lang="en-US" dirty="0">
                <a:solidFill>
                  <a:schemeClr val="tx1"/>
                </a:solidFill>
              </a:rPr>
              <a:t>Python</a:t>
            </a:r>
          </a:p>
          <a:p>
            <a:r>
              <a:rPr lang="en-US" dirty="0">
                <a:solidFill>
                  <a:schemeClr val="tx1"/>
                </a:solidFill>
              </a:rPr>
              <a:t>Ruby</a:t>
            </a:r>
          </a:p>
          <a:p>
            <a:r>
              <a:rPr lang="en-US" dirty="0">
                <a:solidFill>
                  <a:schemeClr val="tx1"/>
                </a:solidFill>
              </a:rPr>
              <a:t>Go</a:t>
            </a:r>
          </a:p>
          <a:p>
            <a:r>
              <a:rPr lang="en-US" dirty="0">
                <a:solidFill>
                  <a:schemeClr val="tx1"/>
                </a:solidFill>
              </a:rPr>
              <a:t>Docker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Supporting Platforms</a:t>
            </a:r>
          </a:p>
        </p:txBody>
      </p:sp>
    </p:spTree>
    <p:extLst>
      <p:ext uri="{BB962C8B-B14F-4D97-AF65-F5344CB8AC3E}">
        <p14:creationId xmlns:p14="http://schemas.microsoft.com/office/powerpoint/2010/main" val="21904638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6DE922-8F70-4968-86EB-A1E0227A8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34" y="352338"/>
            <a:ext cx="8179266" cy="402670"/>
          </a:xfrm>
        </p:spPr>
        <p:txBody>
          <a:bodyPr>
            <a:normAutofit fontScale="90000"/>
          </a:bodyPr>
          <a:lstStyle/>
          <a:p>
            <a:r>
              <a:rPr lang="en-US" dirty="0"/>
              <a:t>Multiple Environment Application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4F4F5F-2E6A-433F-B89B-E1C7C7469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564" y="1233182"/>
            <a:ext cx="8203035" cy="489298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 can deploy the same application in Multiple environments with same version or different version.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331CCA64-7BC5-4D40-AA9C-1582302C0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974" y="2040865"/>
            <a:ext cx="8359026" cy="421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0738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6DE922-8F70-4968-86EB-A1E0227A8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34" y="352338"/>
            <a:ext cx="8179266" cy="402670"/>
          </a:xfrm>
        </p:spPr>
        <p:txBody>
          <a:bodyPr>
            <a:normAutofit fontScale="90000"/>
          </a:bodyPr>
          <a:lstStyle/>
          <a:p>
            <a:r>
              <a:rPr lang="en-US" dirty="0"/>
              <a:t>Pricing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4F4F5F-2E6A-433F-B89B-E1C7C7469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564" y="1325459"/>
            <a:ext cx="8203035" cy="3822949"/>
          </a:xfrm>
        </p:spPr>
        <p:txBody>
          <a:bodyPr/>
          <a:lstStyle/>
          <a:p>
            <a:r>
              <a:rPr lang="en-US" dirty="0"/>
              <a:t>There is no additional charge for AWS Elastic Beanstalk.</a:t>
            </a:r>
          </a:p>
          <a:p>
            <a:r>
              <a:rPr lang="en-US" dirty="0"/>
              <a:t>Pay for AWS resources (e.g. EC2 instances or S3 buckets) that create to store and run your application. You only pay for what you use, as you use it.</a:t>
            </a:r>
          </a:p>
          <a:p>
            <a:r>
              <a:rPr lang="en-US" dirty="0"/>
              <a:t>There are no minimum fees and no upfront commitments.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/>
              <a:t>.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3682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6DE922-8F70-4968-86EB-A1E0227A8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34" y="352338"/>
            <a:ext cx="8179266" cy="402670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4F4F5F-2E6A-433F-B89B-E1C7C7469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564" y="1325459"/>
            <a:ext cx="8203035" cy="3822949"/>
          </a:xfrm>
        </p:spPr>
        <p:txBody>
          <a:bodyPr>
            <a:normAutofit/>
          </a:bodyPr>
          <a:lstStyle/>
          <a:p>
            <a:r>
              <a:rPr lang="en-US" dirty="0"/>
              <a:t>Elastic Beanstalk helps us to easily deploy updates to our </a:t>
            </a:r>
            <a:r>
              <a:rPr lang="en-US" dirty="0" err="1"/>
              <a:t>.Net</a:t>
            </a:r>
            <a:r>
              <a:rPr lang="en-US" dirty="0"/>
              <a:t> application while also leveraging Amazon’s powerful infrastructure.</a:t>
            </a:r>
          </a:p>
          <a:p>
            <a:r>
              <a:rPr lang="en-US" dirty="0"/>
              <a:t>Enhancing the deployment process with containers — like Docker — will add even more versatility. </a:t>
            </a:r>
          </a:p>
          <a:p>
            <a:r>
              <a:rPr lang="en-US" dirty="0"/>
              <a:t>If we’re looking to reduce system operations and just focus on what you’re developing, Elastic Beanstalk is a solid choice.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8939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6DE922-8F70-4968-86EB-A1E0227A8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34" y="352338"/>
            <a:ext cx="8179266" cy="402670"/>
          </a:xfrm>
        </p:spPr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4F4F5F-2E6A-433F-B89B-E1C7C7469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564" y="1325459"/>
            <a:ext cx="8203035" cy="4731392"/>
          </a:xfrm>
        </p:spPr>
        <p:txBody>
          <a:bodyPr>
            <a:normAutofit/>
          </a:bodyPr>
          <a:lstStyle/>
          <a:p>
            <a:r>
              <a:rPr lang="en-US" sz="1400" dirty="0">
                <a:hlinkClick r:id="rId2"/>
              </a:rPr>
              <a:t>http://docs.aws.amazon.com/elasticbeanstalk/latest/dg/Welcome.html</a:t>
            </a:r>
            <a:endParaRPr lang="en-US" sz="1400" dirty="0"/>
          </a:p>
          <a:p>
            <a:r>
              <a:rPr lang="en-US" sz="1400" dirty="0">
                <a:hlinkClick r:id="rId3"/>
              </a:rPr>
              <a:t>https://aws.amazon.com/documentation/elastic-beanstalk/</a:t>
            </a:r>
            <a:endParaRPr lang="en-US" sz="1400" dirty="0"/>
          </a:p>
          <a:p>
            <a:r>
              <a:rPr lang="en-US" sz="1400" dirty="0">
                <a:hlinkClick r:id="rId4"/>
              </a:rPr>
              <a:t>http://jayendrapatil.com/aws-elastic-beanstalk/</a:t>
            </a:r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540541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85799" y="788565"/>
            <a:ext cx="7374467" cy="2265028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Thank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207407" y="6321626"/>
            <a:ext cx="385958" cy="365125"/>
          </a:xfrm>
        </p:spPr>
        <p:txBody>
          <a:bodyPr/>
          <a:lstStyle/>
          <a:p>
            <a:fld id="{EC5D64DC-5713-4A37-9AD4-A6A30F55BBE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84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r>
              <a:rPr lang="en-US" sz="2200" dirty="0"/>
              <a:t>Application</a:t>
            </a:r>
          </a:p>
          <a:p>
            <a:r>
              <a:rPr lang="en-US" sz="2200" dirty="0"/>
              <a:t>Application Version</a:t>
            </a:r>
          </a:p>
          <a:p>
            <a:r>
              <a:rPr lang="en-US" sz="2200" dirty="0"/>
              <a:t>Environment</a:t>
            </a:r>
          </a:p>
          <a:p>
            <a:r>
              <a:rPr lang="en-US" sz="2200" dirty="0"/>
              <a:t>Environment Configuration</a:t>
            </a:r>
          </a:p>
          <a:p>
            <a:r>
              <a:rPr lang="en-US" sz="2200" dirty="0"/>
              <a:t>Configuration Template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Key Components</a:t>
            </a:r>
          </a:p>
        </p:txBody>
      </p:sp>
    </p:spTree>
    <p:extLst>
      <p:ext uri="{BB962C8B-B14F-4D97-AF65-F5344CB8AC3E}">
        <p14:creationId xmlns:p14="http://schemas.microsoft.com/office/powerpoint/2010/main" val="1839869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97146" y="1492370"/>
            <a:ext cx="8094453" cy="46337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Automatically handles</a:t>
            </a:r>
          </a:p>
          <a:p>
            <a:r>
              <a:rPr lang="en-US" sz="2200" dirty="0"/>
              <a:t>Details of capacity provisioning</a:t>
            </a:r>
          </a:p>
          <a:p>
            <a:r>
              <a:rPr lang="en-US" sz="2200" dirty="0"/>
              <a:t>Load balancing</a:t>
            </a:r>
          </a:p>
          <a:p>
            <a:r>
              <a:rPr lang="en-US" sz="2200" dirty="0"/>
              <a:t>Scaling</a:t>
            </a:r>
          </a:p>
          <a:p>
            <a:r>
              <a:rPr lang="en-US" sz="2200" dirty="0"/>
              <a:t>Application health monitoring</a:t>
            </a:r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Key Features/ Advantages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7790D9-84C6-424A-9DDD-CA09269C2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956" y="3865693"/>
            <a:ext cx="6895750" cy="242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344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Process flow</a:t>
            </a:r>
          </a:p>
        </p:txBody>
      </p:sp>
      <p:pic>
        <p:nvPicPr>
          <p:cNvPr id="1026" name="Picture 2" descr="&#10;        AWS Elastic Beanstalk Flow&#10;      ">
            <a:extLst>
              <a:ext uri="{FF2B5EF4-FFF2-40B4-BE49-F238E27FC236}">
                <a16:creationId xmlns:a16="http://schemas.microsoft.com/office/drawing/2014/main" id="{49A1E356-10CE-497E-A47C-C1EBB5ABD66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897" y="1979802"/>
            <a:ext cx="7313819" cy="3003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3444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Typical Elastic Beanstalk Architecture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D0C355-96EB-4D4C-95F8-9C03F59A3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580" y="1186668"/>
            <a:ext cx="8315864" cy="452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05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8136" y="444281"/>
            <a:ext cx="8229600" cy="533400"/>
          </a:xfrm>
        </p:spPr>
        <p:txBody>
          <a:bodyPr/>
          <a:lstStyle/>
          <a:p>
            <a:r>
              <a:rPr lang="en-US" dirty="0"/>
              <a:t>Typical Elastic Beanstalk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946EE-661F-4BDA-B08E-694C12DF6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567" y="1196365"/>
            <a:ext cx="8336282" cy="463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443873"/>
      </p:ext>
    </p:extLst>
  </p:cSld>
  <p:clrMapOvr>
    <a:masterClrMapping/>
  </p:clrMapOvr>
</p:sld>
</file>

<file path=ppt/theme/theme1.xml><?xml version="1.0" encoding="utf-8"?>
<a:theme xmlns:a="http://schemas.openxmlformats.org/drawingml/2006/main" name="STS-Final-PPT-Template-060816">
  <a:themeElements>
    <a:clrScheme name="STS - Bright">
      <a:dk1>
        <a:srgbClr val="474C55"/>
      </a:dk1>
      <a:lt1>
        <a:srgbClr val="FFFFFF"/>
      </a:lt1>
      <a:dk2>
        <a:srgbClr val="00488E"/>
      </a:dk2>
      <a:lt2>
        <a:srgbClr val="DDDDDD"/>
      </a:lt2>
      <a:accent1>
        <a:srgbClr val="00A8F9"/>
      </a:accent1>
      <a:accent2>
        <a:srgbClr val="0067B9"/>
      </a:accent2>
      <a:accent3>
        <a:srgbClr val="F58220"/>
      </a:accent3>
      <a:accent4>
        <a:srgbClr val="5F6369"/>
      </a:accent4>
      <a:accent5>
        <a:srgbClr val="84BB3B"/>
      </a:accent5>
      <a:accent6>
        <a:srgbClr val="8D54A2"/>
      </a:accent6>
      <a:hlink>
        <a:srgbClr val="00A8F9"/>
      </a:hlink>
      <a:folHlink>
        <a:srgbClr val="00A8F9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S-Final-PPT-Template-060816" id="{F6DA4F60-A293-CA48-B5A7-0FB4A2F78373}" vid="{FB07FDEA-AC5A-AA40-916C-2D4D0C0B71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STS-Final-PPT-Template-060816.potx</Template>
  <TotalTime>14421</TotalTime>
  <Words>590</Words>
  <Application>Microsoft Office PowerPoint</Application>
  <PresentationFormat>On-screen Show (4:3)</PresentationFormat>
  <Paragraphs>100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Corbel</vt:lpstr>
      <vt:lpstr>Trebuchet MS</vt:lpstr>
      <vt:lpstr>Wingdings</vt:lpstr>
      <vt:lpstr>STS-Final-PPT-Template-060816</vt:lpstr>
      <vt:lpstr>Amazon  Elastic Beanstalk</vt:lpstr>
      <vt:lpstr>What is Elastic Beanstalk?</vt:lpstr>
      <vt:lpstr>PowerPoint Presentation</vt:lpstr>
      <vt:lpstr>Supporting Platforms</vt:lpstr>
      <vt:lpstr>Key Components</vt:lpstr>
      <vt:lpstr>Key Features/ Advantages</vt:lpstr>
      <vt:lpstr>Process flow</vt:lpstr>
      <vt:lpstr>Typical Elastic Beanstalk Architecture</vt:lpstr>
      <vt:lpstr>Typical Elastic Beanstalk Architecture</vt:lpstr>
      <vt:lpstr>Typical Elastic Beanstalk Architecture</vt:lpstr>
      <vt:lpstr>Typical Elastic Beanstalk Architecture</vt:lpstr>
      <vt:lpstr>Inside Each EC2 instance</vt:lpstr>
      <vt:lpstr>Elastic Beanstalk Terminology</vt:lpstr>
      <vt:lpstr>Creating Environment</vt:lpstr>
      <vt:lpstr>Creating Environment – Step 1</vt:lpstr>
      <vt:lpstr>Creating Environment – Step 2</vt:lpstr>
      <vt:lpstr>Creating Environment – Step 3</vt:lpstr>
      <vt:lpstr>Creating Environment – Step 3</vt:lpstr>
      <vt:lpstr>Creating Environment – Step 4</vt:lpstr>
      <vt:lpstr>Creating Environment – Step 5</vt:lpstr>
      <vt:lpstr>Creating Environment – Step 5</vt:lpstr>
      <vt:lpstr>Creating Environment – Step 5</vt:lpstr>
      <vt:lpstr>Creating Environment – Step 6</vt:lpstr>
      <vt:lpstr>Creating Environment – Step 7</vt:lpstr>
      <vt:lpstr>Creating Environment – Step 8</vt:lpstr>
      <vt:lpstr>Creating Environment – Step 9</vt:lpstr>
      <vt:lpstr>Creating Environment – Step 10</vt:lpstr>
      <vt:lpstr>Creating Environment – Final step</vt:lpstr>
      <vt:lpstr>Creating Application</vt:lpstr>
      <vt:lpstr>Creating Application</vt:lpstr>
      <vt:lpstr>Upload/Deploy Application</vt:lpstr>
      <vt:lpstr>Upload/Deploy Application (Build Package file from VS CMD )</vt:lpstr>
      <vt:lpstr>Upload/Deploy Application (Build Package file from VS CMD )</vt:lpstr>
      <vt:lpstr>Upload/Deploy Application (Build Package file from VS CMD )</vt:lpstr>
      <vt:lpstr>Upload/Deploy Application (Build Package file from VS CMD )</vt:lpstr>
      <vt:lpstr>Upload/Deploy Application (Build Package file from VS CMD) – Deployment Successful.</vt:lpstr>
      <vt:lpstr>Upload/Deploy Application (Build Package file from VS CMD)</vt:lpstr>
      <vt:lpstr>Upload/Deploy Application (Build Package file from VS CMD) – Deployment Successful.</vt:lpstr>
      <vt:lpstr>Customize Application Domain URL</vt:lpstr>
      <vt:lpstr>Multiple Environment Application</vt:lpstr>
      <vt:lpstr>Pricing</vt:lpstr>
      <vt:lpstr>Summary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and Usage Guidelines</dc:title>
  <dc:creator>Microsoft Office User</dc:creator>
  <cp:lastModifiedBy>Chandrasekhar Dharanikota</cp:lastModifiedBy>
  <cp:revision>379</cp:revision>
  <dcterms:created xsi:type="dcterms:W3CDTF">2016-06-07T21:22:02Z</dcterms:created>
  <dcterms:modified xsi:type="dcterms:W3CDTF">2017-07-14T09:36:55Z</dcterms:modified>
</cp:coreProperties>
</file>

<file path=docProps/thumbnail.jpeg>
</file>